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1" r:id="rId5"/>
    <p:sldId id="263" r:id="rId6"/>
    <p:sldId id="262" r:id="rId7"/>
    <p:sldId id="264" r:id="rId8"/>
    <p:sldId id="271" r:id="rId9"/>
    <p:sldId id="266" r:id="rId10"/>
    <p:sldId id="267" r:id="rId11"/>
    <p:sldId id="269" r:id="rId12"/>
    <p:sldId id="270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F1A338-3BB8-4ACC-84D8-C06880EF5AE5}">
          <p14:sldIdLst>
            <p14:sldId id="256"/>
            <p14:sldId id="257"/>
            <p14:sldId id="259"/>
            <p14:sldId id="261"/>
            <p14:sldId id="263"/>
            <p14:sldId id="262"/>
            <p14:sldId id="264"/>
            <p14:sldId id="271"/>
            <p14:sldId id="266"/>
            <p14:sldId id="267"/>
            <p14:sldId id="269"/>
            <p14:sldId id="27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uise Hopper" initials="LH" lastIdx="12" clrIdx="0">
    <p:extLst>
      <p:ext uri="{19B8F6BF-5375-455C-9EA6-DF929625EA0E}">
        <p15:presenceInfo xmlns:p15="http://schemas.microsoft.com/office/powerpoint/2012/main" userId="Louise Hopper" providerId="None"/>
      </p:ext>
    </p:extLst>
  </p:cmAuthor>
  <p:cmAuthor id="2" name="Despoina Mantziari" initials="DM" lastIdx="1" clrIdx="1">
    <p:extLst>
      <p:ext uri="{19B8F6BF-5375-455C-9EA6-DF929625EA0E}">
        <p15:presenceInfo xmlns:p15="http://schemas.microsoft.com/office/powerpoint/2012/main" userId="S-1-5-21-4044636492-3380569419-3918322329-1001" providerId="AD"/>
      </p:ext>
    </p:extLst>
  </p:cmAuthor>
  <p:cmAuthor id="3" name="despoinapets" initials="d" lastIdx="3" clrIdx="2">
    <p:extLst>
      <p:ext uri="{19B8F6BF-5375-455C-9EA6-DF929625EA0E}">
        <p15:presenceInfo xmlns:p15="http://schemas.microsoft.com/office/powerpoint/2012/main" userId="despoinape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291" autoAdjust="0"/>
  </p:normalViewPr>
  <p:slideViewPr>
    <p:cSldViewPr snapToGrid="0">
      <p:cViewPr varScale="1">
        <p:scale>
          <a:sx n="90" d="100"/>
          <a:sy n="90" d="100"/>
        </p:scale>
        <p:origin x="1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C76CEB-34B9-4DAF-9C70-D41366A4D0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2239C-2F2B-45EB-861E-7BA8AA8572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AE4A-585C-4B85-B8BC-A192417A01B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5157B-3433-487B-8691-23EBB35A20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35793-8E1E-437F-A6B6-5BE58F311A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74C4-236C-48B1-BC70-8A08197B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3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BF464-BB3B-4324-9D86-7AFFB27AB72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5559B-2C10-4A46-A752-31A2A292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7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instance! Explain the example where the CAPTAIN system projects a reminder on the wall to inform them that the food is ready or their daily measurements of blood pressure in the table.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559B-2C10-4A46-A752-31A2A292C9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instance! Explain the example where the CAPTAIN system projects a reminder on the wall to inform them that the food is ready or their daily measurements of blood pressure in the table.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559B-2C10-4A46-A752-31A2A292C9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Gamified activities : some activities that are implemented like games, are enjoyable for a person to participate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5559B-2C10-4A46-A752-31A2A292C9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4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38399"/>
            <a:ext cx="9144000" cy="10715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417821" y="1119917"/>
            <a:ext cx="2709810" cy="663575"/>
            <a:chOff x="4929690" y="1119917"/>
            <a:chExt cx="2709810" cy="663575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690" y="1119917"/>
              <a:ext cx="775414" cy="6635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5705104" y="1119917"/>
              <a:ext cx="19343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>
                      <a:lumMod val="50000"/>
                    </a:schemeClr>
                  </a:solidFill>
                </a:rPr>
                <a:t>CAPTAIN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B16C7F5-6E76-40B8-A543-712FE6FC95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58" y="6302337"/>
            <a:ext cx="709423" cy="473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3FC32A-BCE1-4F63-81E7-B1920485791D}"/>
              </a:ext>
            </a:extLst>
          </p:cNvPr>
          <p:cNvSpPr txBox="1"/>
          <p:nvPr userDrawn="1"/>
        </p:nvSpPr>
        <p:spPr>
          <a:xfrm>
            <a:off x="5604832" y="6302337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Funded by the</a:t>
            </a:r>
          </a:p>
          <a:p>
            <a:r>
              <a:rPr lang="en-US" sz="1100" dirty="0"/>
              <a:t>European Union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9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E744C-0CA3-40BC-B88F-7BE8875054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7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53006-CD95-48F8-8349-6682E5CD3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4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363EB-07F0-49BB-A7FF-792697B8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23494-76F0-432F-996A-2BE50EA4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E3CB4-482D-4950-9531-844D9F32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ttps://erc.europa.eu/sites/default/files/content/pages/pdf/EC-H2020.jpg">
            <a:extLst>
              <a:ext uri="{FF2B5EF4-FFF2-40B4-BE49-F238E27FC236}">
                <a16:creationId xmlns:a16="http://schemas.microsoft.com/office/drawing/2014/main" id="{3A8C5628-5697-4F8F-86C5-7F8157499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r="2778"/>
          <a:stretch>
            <a:fillRect/>
          </a:stretch>
        </p:blipFill>
        <p:spPr bwMode="auto">
          <a:xfrm>
            <a:off x="4512586" y="6244494"/>
            <a:ext cx="2520280" cy="47698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694734-0059-4899-A5D9-7414E3D50D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323872"/>
            <a:ext cx="1333395" cy="11410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515D12-8B46-4EAD-A2A5-D0575F5E87CC}"/>
              </a:ext>
            </a:extLst>
          </p:cNvPr>
          <p:cNvSpPr txBox="1"/>
          <p:nvPr userDrawn="1"/>
        </p:nvSpPr>
        <p:spPr>
          <a:xfrm>
            <a:off x="4773457" y="2473759"/>
            <a:ext cx="360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Thank you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C2F72F-693A-4C0A-8A1E-9D8C550E1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181" y="3614837"/>
            <a:ext cx="10515600" cy="1325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Your name and organization</a:t>
            </a:r>
            <a:br>
              <a:rPr lang="en-US" dirty="0"/>
            </a:br>
            <a:r>
              <a:rPr lang="en-US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146344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2FD8B-82D5-40F1-BBCF-DED1D4E9D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7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CA2CD-202B-4392-ADD0-BEFC6A278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11334-4DD4-4E44-B0F7-8ED66FD67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7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6ACBED-9BDA-494F-8CE8-11E1FB29A2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5BE60-1E5A-4921-95E8-8D2C1208D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7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2386A-A22D-41D2-BF79-C2591DD07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EA292-0438-4E0E-8A90-E6681CB1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74709" y="-1"/>
            <a:ext cx="1917290" cy="17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3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87D8-3149-45EA-BEBD-E3A4C0836761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7AB9-3A7A-4764-B63C-1768D686C12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072" y="6057900"/>
            <a:ext cx="775414" cy="66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6D005-85C6-41F5-BFC7-1AE5FC10C1D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58" y="6302337"/>
            <a:ext cx="709423" cy="473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29671D-D2F5-4D68-895B-51F1E0A36EA4}"/>
              </a:ext>
            </a:extLst>
          </p:cNvPr>
          <p:cNvSpPr txBox="1"/>
          <p:nvPr userDrawn="1"/>
        </p:nvSpPr>
        <p:spPr>
          <a:xfrm>
            <a:off x="5604832" y="6302337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Funded by the</a:t>
            </a:r>
          </a:p>
          <a:p>
            <a:r>
              <a:rPr lang="en-US" sz="1100" dirty="0"/>
              <a:t>European Union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2.jpg"/><Relationship Id="rId7" Type="http://schemas.openxmlformats.org/officeDocument/2006/relationships/image" Target="../media/image35.tiff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7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100906"/>
            <a:ext cx="9144000" cy="107156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C</a:t>
            </a:r>
            <a:r>
              <a:rPr lang="en-US" sz="4400" dirty="0"/>
              <a:t>oach </a:t>
            </a:r>
            <a:r>
              <a:rPr lang="en-US" sz="4400" b="1" dirty="0">
                <a:solidFill>
                  <a:schemeClr val="accent2"/>
                </a:solidFill>
              </a:rPr>
              <a:t>A</a:t>
            </a:r>
            <a:r>
              <a:rPr lang="en-US" sz="4400" dirty="0"/>
              <a:t>ssistant via </a:t>
            </a:r>
            <a:r>
              <a:rPr lang="en-US" sz="4400" b="1" dirty="0">
                <a:solidFill>
                  <a:schemeClr val="accent2"/>
                </a:solidFill>
              </a:rPr>
              <a:t>P</a:t>
            </a:r>
            <a:r>
              <a:rPr lang="en-US" sz="4400" dirty="0"/>
              <a:t>rojected and </a:t>
            </a:r>
            <a:r>
              <a:rPr lang="en-US" sz="4400" b="1" dirty="0">
                <a:solidFill>
                  <a:schemeClr val="accent2"/>
                </a:solidFill>
              </a:rPr>
              <a:t>Ta</a:t>
            </a:r>
            <a:r>
              <a:rPr lang="en-US" sz="4400" dirty="0"/>
              <a:t>ngible </a:t>
            </a:r>
            <a:r>
              <a:rPr lang="en-US" sz="4400" b="1" dirty="0">
                <a:solidFill>
                  <a:schemeClr val="accent2"/>
                </a:solidFill>
              </a:rPr>
              <a:t>In</a:t>
            </a:r>
            <a:r>
              <a:rPr lang="en-US" sz="4400" dirty="0"/>
              <a:t>terface</a:t>
            </a:r>
          </a:p>
        </p:txBody>
      </p:sp>
      <p:pic>
        <p:nvPicPr>
          <p:cNvPr id="20" name="Θέση περιεχομένου 4">
            <a:extLst>
              <a:ext uri="{FF2B5EF4-FFF2-40B4-BE49-F238E27FC236}">
                <a16:creationId xmlns:a16="http://schemas.microsoft.com/office/drawing/2014/main" id="{C3E4DC5A-E9F8-4BB5-A85B-93A223C68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879" y="3246471"/>
            <a:ext cx="4898239" cy="2755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0B2484-C92C-42BF-B90C-E4143C72A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6" y="251484"/>
            <a:ext cx="763283" cy="3769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99E109-BD28-4D59-B6F3-892BFD0AD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03" y="344337"/>
            <a:ext cx="882363" cy="2845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AE2F98-865E-4B18-A249-15C0FB07C0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740" y="280498"/>
            <a:ext cx="912204" cy="3360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86B602-685D-4C68-968F-C99A8A4957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98" y="200640"/>
            <a:ext cx="625236" cy="4558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CAF7B4-A725-4D98-AF76-05F1AEEC55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04" y="397760"/>
            <a:ext cx="727570" cy="1212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658CD8-E699-423F-A985-FA5D746F88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05" y="335639"/>
            <a:ext cx="926251" cy="2879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44D48A-EB21-472D-A4E6-F805F173A1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50" y="357458"/>
            <a:ext cx="824537" cy="258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DDB300-2A1C-416A-AE93-576B84159B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29" y="345952"/>
            <a:ext cx="1041041" cy="3105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83C11D-5F02-4860-B20F-5F000911BE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67" y="258190"/>
            <a:ext cx="412300" cy="4178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BCAF29A-4435-48B0-8D0D-1F84C3075A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361" y="215455"/>
            <a:ext cx="604449" cy="4352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0467A0B-9827-4AF1-8AF1-E7AAF01B08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6" y="201624"/>
            <a:ext cx="522767" cy="522767"/>
          </a:xfrm>
          <a:prstGeom prst="rect">
            <a:avLst/>
          </a:prstGeom>
        </p:spPr>
      </p:pic>
      <p:pic>
        <p:nvPicPr>
          <p:cNvPr id="34" name="Εικόνα 18" descr="Εικόνα που περιέχει κείμενο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D40A9F97-60C0-46CD-A1B5-5BFB9FE42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904" y="316581"/>
            <a:ext cx="631530" cy="2836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488E0C-BFD6-4F84-8811-2E49719800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216" y="349627"/>
            <a:ext cx="888184" cy="27398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3CD623B-4258-4336-9C29-6F14B12BD8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70" y="296261"/>
            <a:ext cx="1059914" cy="3318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ADD59F-FE56-4D7C-ACD6-19AC9F8BF1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85499" y="192466"/>
            <a:ext cx="47552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6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Θέση περιεχομένου 4">
            <a:extLst>
              <a:ext uri="{FF2B5EF4-FFF2-40B4-BE49-F238E27FC236}">
                <a16:creationId xmlns:a16="http://schemas.microsoft.com/office/drawing/2014/main" id="{EE51B143-A15E-4A78-956C-A1F48154B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A13B498-D771-4596-AEF8-59E32C83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Our vision…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F931CC-2803-4546-9B7C-0CA66E8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615" y="1084802"/>
            <a:ext cx="5592134" cy="472627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GB" sz="4000" dirty="0"/>
              <a:t>…is to </a:t>
            </a:r>
            <a:r>
              <a:rPr lang="en-US" sz="4000" dirty="0">
                <a:solidFill>
                  <a:schemeClr val="accent2"/>
                </a:solidFill>
              </a:rPr>
              <a:t>co-design</a:t>
            </a:r>
            <a:r>
              <a:rPr lang="en-US" sz="4000" dirty="0"/>
              <a:t> the future of older adults’ independent living.</a:t>
            </a:r>
            <a:endParaRPr lang="en-US" sz="4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59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Θέση περιεχομένου 4">
            <a:extLst>
              <a:ext uri="{FF2B5EF4-FFF2-40B4-BE49-F238E27FC236}">
                <a16:creationId xmlns:a16="http://schemas.microsoft.com/office/drawing/2014/main" id="{EE51B143-A15E-4A78-956C-A1F48154B7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A13B498-D771-4596-AEF8-59E32C83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72513">
            <a:off x="612173" y="995704"/>
            <a:ext cx="4021100" cy="486659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Will you </a:t>
            </a:r>
            <a:r>
              <a:rPr lang="en-US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 us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F931CC-2803-4546-9B7C-0CA66E8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358" y="1207067"/>
            <a:ext cx="6980827" cy="50643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rgbClr val="FFFFFF"/>
                </a:solidFill>
              </a:rPr>
              <a:t>What the </a:t>
            </a:r>
            <a:r>
              <a:rPr lang="en-US" sz="3400" b="1" dirty="0">
                <a:solidFill>
                  <a:schemeClr val="accent2"/>
                </a:solidFill>
              </a:rPr>
              <a:t>CAPTAIN</a:t>
            </a:r>
            <a:r>
              <a:rPr lang="en-US" sz="3400" dirty="0">
                <a:solidFill>
                  <a:srgbClr val="FFFFFF"/>
                </a:solidFill>
              </a:rPr>
              <a:t> community will: </a:t>
            </a:r>
          </a:p>
          <a:p>
            <a:r>
              <a:rPr lang="en-US" sz="3400" dirty="0">
                <a:solidFill>
                  <a:srgbClr val="FFFFFF"/>
                </a:solidFill>
              </a:rPr>
              <a:t>Participate in meet-ups </a:t>
            </a:r>
            <a:r>
              <a:rPr lang="en-US" sz="2000" dirty="0">
                <a:solidFill>
                  <a:srgbClr val="FFFFFF"/>
                </a:solidFill>
              </a:rPr>
              <a:t>(every 2 months)</a:t>
            </a:r>
            <a:endParaRPr lang="en-US" sz="3400" dirty="0">
              <a:solidFill>
                <a:srgbClr val="FFFFFF"/>
              </a:solidFill>
            </a:endParaRPr>
          </a:p>
          <a:p>
            <a:r>
              <a:rPr lang="en-US" sz="3400" dirty="0">
                <a:solidFill>
                  <a:srgbClr val="FFFFFF"/>
                </a:solidFill>
              </a:rPr>
              <a:t>Interact with new technologies</a:t>
            </a:r>
          </a:p>
          <a:p>
            <a:r>
              <a:rPr lang="en-US" sz="3400" dirty="0">
                <a:solidFill>
                  <a:srgbClr val="FFFFFF"/>
                </a:solidFill>
              </a:rPr>
              <a:t>Share ideas, concerns, visions</a:t>
            </a:r>
          </a:p>
          <a:p>
            <a:r>
              <a:rPr lang="en-US" sz="3400" dirty="0">
                <a:solidFill>
                  <a:srgbClr val="FFFFFF"/>
                </a:solidFill>
              </a:rPr>
              <a:t>Join leisure &amp; social activities</a:t>
            </a:r>
          </a:p>
          <a:p>
            <a:endParaRPr lang="en-US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8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Θέση περιεχομένου 68" descr="Εικόνα που περιέχει χάρτης, κείμεν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27D227F4-FACB-4B0A-B2BE-A6405DC57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27" y="-229004"/>
            <a:ext cx="10308562" cy="7174688"/>
          </a:xfr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0A3A9C07-DF6F-4556-AFD6-C5975AE460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" r="54624" b="1"/>
          <a:stretch/>
        </p:blipFill>
        <p:spPr>
          <a:xfrm>
            <a:off x="9547035" y="0"/>
            <a:ext cx="2707635" cy="3339689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9C2115-28C9-4D25-AAC8-D74F5353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The consortium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B9CC4AB0-27F5-4F6F-BF12-AEA86D6AF975}"/>
              </a:ext>
            </a:extLst>
          </p:cNvPr>
          <p:cNvGrpSpPr/>
          <p:nvPr/>
        </p:nvGrpSpPr>
        <p:grpSpPr>
          <a:xfrm rot="20326358">
            <a:off x="8567577" y="195022"/>
            <a:ext cx="2211142" cy="1262070"/>
            <a:chOff x="5043236" y="1641851"/>
            <a:chExt cx="2419643" cy="1628335"/>
          </a:xfrm>
        </p:grpSpPr>
        <p:sp>
          <p:nvSpPr>
            <p:cNvPr id="32" name="Φυσαλίδα ομιλίας: Έλλειψη 31">
              <a:extLst>
                <a:ext uri="{FF2B5EF4-FFF2-40B4-BE49-F238E27FC236}">
                  <a16:creationId xmlns:a16="http://schemas.microsoft.com/office/drawing/2014/main" id="{EC9D66E7-DFCE-4EFE-9EE9-52C3701E1535}"/>
                </a:ext>
              </a:extLst>
            </p:cNvPr>
            <p:cNvSpPr/>
            <p:nvPr/>
          </p:nvSpPr>
          <p:spPr>
            <a:xfrm rot="21125182" flipH="1">
              <a:off x="5043236" y="1641851"/>
              <a:ext cx="2419643" cy="1628335"/>
            </a:xfrm>
            <a:prstGeom prst="wedgeEllipseCallout">
              <a:avLst>
                <a:gd name="adj1" fmla="val -39035"/>
                <a:gd name="adj2" fmla="val 6770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FE342D-211E-4EA9-9A4E-88E62C21379A}"/>
                </a:ext>
              </a:extLst>
            </p:cNvPr>
            <p:cNvSpPr txBox="1"/>
            <p:nvPr/>
          </p:nvSpPr>
          <p:spPr>
            <a:xfrm rot="21212026">
              <a:off x="5378609" y="1824460"/>
              <a:ext cx="1873064" cy="1191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Proud of my partners in this journey…</a:t>
              </a:r>
            </a:p>
          </p:txBody>
        </p:sp>
      </p:grp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D016D69-CAA7-4C2E-94A7-8124D2F91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42" y="3223980"/>
            <a:ext cx="637151" cy="437594"/>
          </a:xfrm>
          <a:prstGeom prst="rect">
            <a:avLst/>
          </a:prstGeom>
        </p:spPr>
      </p:pic>
      <p:pic>
        <p:nvPicPr>
          <p:cNvPr id="13" name="Εικόνα 12" descr="Εικόνα που περιέχει κείμενο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750B45B5-713F-425F-8ADA-DC8976221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17" y="3865973"/>
            <a:ext cx="630115" cy="282986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6FA35767-A27A-41F8-8E9F-36BA0D59B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938" y="6272762"/>
            <a:ext cx="468449" cy="297077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3C055102-F51B-48AD-84C8-5007DB933E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81" y="3942584"/>
            <a:ext cx="580180" cy="425313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C97064DC-A0A2-43AA-9459-AA6CE1130C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772" y="6174261"/>
            <a:ext cx="794600" cy="247039"/>
          </a:xfrm>
          <a:prstGeom prst="rect">
            <a:avLst/>
          </a:prstGeom>
        </p:spPr>
      </p:pic>
      <p:pic>
        <p:nvPicPr>
          <p:cNvPr id="27" name="Εικόνα 26" descr="Εικόνα που περιέχει clipart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1B27EFE6-4C33-4F7B-ADE8-3B5A8853E1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80" y="4647210"/>
            <a:ext cx="728131" cy="217189"/>
          </a:xfrm>
          <a:prstGeom prst="rect">
            <a:avLst/>
          </a:prstGeom>
        </p:spPr>
      </p:pic>
      <p:pic>
        <p:nvPicPr>
          <p:cNvPr id="36" name="Εικόνα 35" descr="Εικόνα που περιέχει αντικείμενο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7E49E7F7-E3F8-4C2C-94A8-81AD418B09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80" y="5048913"/>
            <a:ext cx="689199" cy="324034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97CDBDBE-0FF1-4A62-BAAE-8CF1A1D8CC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21" y="5606915"/>
            <a:ext cx="1000065" cy="237595"/>
          </a:xfrm>
          <a:prstGeom prst="rect">
            <a:avLst/>
          </a:prstGeom>
        </p:spPr>
      </p:pic>
      <p:pic>
        <p:nvPicPr>
          <p:cNvPr id="44" name="Εικόνα 43" descr="Εικόνα που περιέχει clipart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67E78F58-F73E-4FC4-9D9C-780F8036FF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82" y="5072065"/>
            <a:ext cx="419679" cy="425313"/>
          </a:xfrm>
          <a:prstGeom prst="rect">
            <a:avLst/>
          </a:prstGeom>
        </p:spPr>
      </p:pic>
      <p:pic>
        <p:nvPicPr>
          <p:cNvPr id="48" name="Εικόνα 47">
            <a:extLst>
              <a:ext uri="{FF2B5EF4-FFF2-40B4-BE49-F238E27FC236}">
                <a16:creationId xmlns:a16="http://schemas.microsoft.com/office/drawing/2014/main" id="{C70ABF6D-5242-42A7-9A1F-7C487DF5FC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47" y="4866827"/>
            <a:ext cx="801473" cy="114105"/>
          </a:xfrm>
          <a:prstGeom prst="rect">
            <a:avLst/>
          </a:prstGeom>
        </p:spPr>
      </p:pic>
      <p:pic>
        <p:nvPicPr>
          <p:cNvPr id="52" name="Εικόνα 51">
            <a:extLst>
              <a:ext uri="{FF2B5EF4-FFF2-40B4-BE49-F238E27FC236}">
                <a16:creationId xmlns:a16="http://schemas.microsoft.com/office/drawing/2014/main" id="{79789181-0DC0-4AC3-B39B-FDF04FA7EA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21" y="5543959"/>
            <a:ext cx="637151" cy="198416"/>
          </a:xfrm>
          <a:prstGeom prst="rect">
            <a:avLst/>
          </a:prstGeom>
        </p:spPr>
      </p:pic>
      <p:pic>
        <p:nvPicPr>
          <p:cNvPr id="56" name="Εικόνα 55" descr="Εικόνα που περιέχει αντικείμενο, ρολόι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2813E6CB-780C-416E-9ADC-E9F8C186D8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72" y="5975845"/>
            <a:ext cx="839893" cy="198416"/>
          </a:xfrm>
          <a:prstGeom prst="rect">
            <a:avLst/>
          </a:prstGeom>
        </p:spPr>
      </p:pic>
      <p:pic>
        <p:nvPicPr>
          <p:cNvPr id="59" name="Εικόνα 58">
            <a:extLst>
              <a:ext uri="{FF2B5EF4-FFF2-40B4-BE49-F238E27FC236}">
                <a16:creationId xmlns:a16="http://schemas.microsoft.com/office/drawing/2014/main" id="{39FAA2CA-2DF3-499B-A7A4-E1C69A2D88C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89" y="6117761"/>
            <a:ext cx="801474" cy="256270"/>
          </a:xfrm>
          <a:prstGeom prst="rect">
            <a:avLst/>
          </a:prstGeom>
        </p:spPr>
      </p:pic>
      <p:pic>
        <p:nvPicPr>
          <p:cNvPr id="61" name="Εικόνα 60">
            <a:extLst>
              <a:ext uri="{FF2B5EF4-FFF2-40B4-BE49-F238E27FC236}">
                <a16:creationId xmlns:a16="http://schemas.microsoft.com/office/drawing/2014/main" id="{F55E517E-BC0F-4E16-860B-786DF7A974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38" y="5497378"/>
            <a:ext cx="939632" cy="939632"/>
          </a:xfrm>
          <a:prstGeom prst="rect">
            <a:avLst/>
          </a:prstGeom>
        </p:spPr>
      </p:pic>
      <p:pic>
        <p:nvPicPr>
          <p:cNvPr id="71" name="Εικόνα 70">
            <a:extLst>
              <a:ext uri="{FF2B5EF4-FFF2-40B4-BE49-F238E27FC236}">
                <a16:creationId xmlns:a16="http://schemas.microsoft.com/office/drawing/2014/main" id="{3DA388ED-830E-48A8-A85F-9B35D6CA8C6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77" y="2712151"/>
            <a:ext cx="567994" cy="20924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C53E928-0BD5-4B67-BD90-1B980E273692}"/>
              </a:ext>
            </a:extLst>
          </p:cNvPr>
          <p:cNvSpPr txBox="1"/>
          <p:nvPr/>
        </p:nvSpPr>
        <p:spPr>
          <a:xfrm>
            <a:off x="6020601" y="5267273"/>
            <a:ext cx="168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Coordinated by</a:t>
            </a:r>
          </a:p>
        </p:txBody>
      </p:sp>
      <p:pic>
        <p:nvPicPr>
          <p:cNvPr id="4" name="Εικόνα 3" descr="Εικόνα που περιέχει βιβλίο, κείμεν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1183BB3A-5920-477E-8666-BFCAD19A0D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2" y="44487"/>
            <a:ext cx="2288095" cy="17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96F3AE-FAB9-47FB-9B07-C4FCEE168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77B7F6-755D-4BC4-B5AE-B2F158501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47770"/>
            <a:ext cx="5863771" cy="1715109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C12CB72C-A89E-46D1-9F98-88D2E8D727E3}"/>
              </a:ext>
            </a:extLst>
          </p:cNvPr>
          <p:cNvSpPr/>
          <p:nvPr/>
        </p:nvSpPr>
        <p:spPr>
          <a:xfrm rot="20867308" flipH="1">
            <a:off x="31316" y="96154"/>
            <a:ext cx="3097822" cy="2268821"/>
          </a:xfrm>
          <a:prstGeom prst="wedgeEllipseCallout">
            <a:avLst>
              <a:gd name="adj1" fmla="val -35016"/>
              <a:gd name="adj2" fmla="val 7371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Come </a:t>
            </a:r>
            <a:r>
              <a:rPr lang="en-US" sz="2400" b="1" dirty="0">
                <a:solidFill>
                  <a:schemeClr val="accent2"/>
                </a:solidFill>
              </a:rPr>
              <a:t>join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en-US" sz="2400" b="1" dirty="0">
                <a:solidFill>
                  <a:schemeClr val="accent2"/>
                </a:solidFill>
              </a:rPr>
              <a:t>us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</a:rPr>
              <a:t>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in this…journey! </a:t>
            </a:r>
          </a:p>
        </p:txBody>
      </p:sp>
    </p:spTree>
    <p:extLst>
      <p:ext uri="{BB962C8B-B14F-4D97-AF65-F5344CB8AC3E}">
        <p14:creationId xmlns:p14="http://schemas.microsoft.com/office/powerpoint/2010/main" val="326988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1" y="123490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Introduction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913076B8-340E-417D-B744-AC7E2C7CD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50" y="2779501"/>
            <a:ext cx="3853131" cy="22126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/>
                </a:solidFill>
              </a:rPr>
              <a:t>CAPTAIN</a:t>
            </a:r>
            <a:r>
              <a:rPr lang="en-US" sz="2200" dirty="0">
                <a:solidFill>
                  <a:schemeClr val="bg1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European research project, based on the principles of Active &amp; Healthy Ageing</a:t>
            </a:r>
          </a:p>
          <a:p>
            <a:pPr marL="0" indent="0" algn="ctr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Older adults 60+ years old)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(family &amp; formal caregivers)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200" dirty="0">
                <a:solidFill>
                  <a:schemeClr val="bg1"/>
                </a:solidFill>
              </a:rPr>
              <a:t>Duration: Dec 2017 – Nov 2020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38D85C6-7982-457C-812A-427F2B792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4" r="11136" b="-1"/>
          <a:stretch/>
        </p:blipFill>
        <p:spPr>
          <a:xfrm>
            <a:off x="4902486" y="1530866"/>
            <a:ext cx="6889764" cy="4457279"/>
          </a:xfrm>
          <a:prstGeom prst="rect">
            <a:avLst/>
          </a:prstGeom>
        </p:spPr>
      </p:pic>
      <p:sp>
        <p:nvSpPr>
          <p:cNvPr id="5" name="Φυσαλίδα ομιλίας: Έλλειψη 4">
            <a:extLst>
              <a:ext uri="{FF2B5EF4-FFF2-40B4-BE49-F238E27FC236}">
                <a16:creationId xmlns:a16="http://schemas.microsoft.com/office/drawing/2014/main" id="{2706E2E2-D41B-4863-80AC-6700C4E36828}"/>
              </a:ext>
            </a:extLst>
          </p:cNvPr>
          <p:cNvSpPr/>
          <p:nvPr/>
        </p:nvSpPr>
        <p:spPr>
          <a:xfrm rot="20235482" flipH="1">
            <a:off x="3506517" y="1615401"/>
            <a:ext cx="2568302" cy="1626219"/>
          </a:xfrm>
          <a:prstGeom prst="wedgeEllipseCallout">
            <a:avLst>
              <a:gd name="adj1" fmla="val -30939"/>
              <a:gd name="adj2" fmla="val 798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3A1196-73BE-4E7C-81E0-70E1F988C4C8}"/>
              </a:ext>
            </a:extLst>
          </p:cNvPr>
          <p:cNvSpPr txBox="1"/>
          <p:nvPr/>
        </p:nvSpPr>
        <p:spPr>
          <a:xfrm rot="20271739">
            <a:off x="3671925" y="1896549"/>
            <a:ext cx="2345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Hi, I’m </a:t>
            </a:r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CAPTAIN</a:t>
            </a:r>
            <a:r>
              <a:rPr lang="en-US" dirty="0">
                <a:latin typeface="Comic Sans MS" panose="030F0702030302020204" pitchFamily="66" charset="0"/>
              </a:rPr>
              <a:t> and I’m inviting you to join me on board</a:t>
            </a:r>
          </a:p>
        </p:txBody>
      </p:sp>
    </p:spTree>
    <p:extLst>
      <p:ext uri="{BB962C8B-B14F-4D97-AF65-F5344CB8AC3E}">
        <p14:creationId xmlns:p14="http://schemas.microsoft.com/office/powerpoint/2010/main" val="413010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Θέση περιεχομένου 6">
            <a:extLst>
              <a:ext uri="{FF2B5EF4-FFF2-40B4-BE49-F238E27FC236}">
                <a16:creationId xmlns:a16="http://schemas.microsoft.com/office/drawing/2014/main" id="{7135EFBB-1D0B-4B06-B5A9-6E5DBB60B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b="15873"/>
          <a:stretch/>
        </p:blipFill>
        <p:spPr>
          <a:xfrm>
            <a:off x="-3" y="0"/>
            <a:ext cx="12192000" cy="46669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702C08-BCA8-4A14-A8BD-C5A5AF25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problem</a:t>
            </a:r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F6BE55EA-5C0E-49B8-A685-68352E25E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639" y="4595634"/>
            <a:ext cx="4481499" cy="150993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600" dirty="0"/>
              <a:t>Retaining </a:t>
            </a:r>
            <a:r>
              <a:rPr lang="en-US" sz="2600" b="1" dirty="0"/>
              <a:t>physical, cognitive </a:t>
            </a:r>
            <a:r>
              <a:rPr lang="en-US" sz="2600" dirty="0"/>
              <a:t>and </a:t>
            </a:r>
            <a:r>
              <a:rPr lang="en-US" sz="2600" b="1" dirty="0"/>
              <a:t>social well-being </a:t>
            </a:r>
            <a:r>
              <a:rPr lang="en-US" sz="2600" dirty="0"/>
              <a:t>can be a </a:t>
            </a:r>
            <a:r>
              <a:rPr lang="en-US" sz="2600" b="1" dirty="0">
                <a:solidFill>
                  <a:schemeClr val="accent2"/>
                </a:solidFill>
              </a:rPr>
              <a:t>challenge </a:t>
            </a:r>
            <a:r>
              <a:rPr lang="en-US" sz="2600" dirty="0"/>
              <a:t>as we age. 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5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δάπεδο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EB606EA6-1DB9-4872-B58B-4BF0586DD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05321F-58F9-4933-8B64-517EF33C9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743" y="2663725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Our mission…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Τίτλος 1">
            <a:extLst>
              <a:ext uri="{FF2B5EF4-FFF2-40B4-BE49-F238E27FC236}">
                <a16:creationId xmlns:a16="http://schemas.microsoft.com/office/drawing/2014/main" id="{7F6CC95E-C9E3-4CCA-9934-F4F2273415EE}"/>
              </a:ext>
            </a:extLst>
          </p:cNvPr>
          <p:cNvSpPr txBox="1">
            <a:spLocks/>
          </p:cNvSpPr>
          <p:nvPr/>
        </p:nvSpPr>
        <p:spPr>
          <a:xfrm>
            <a:off x="8021980" y="3429000"/>
            <a:ext cx="3991809" cy="2802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/>
              <a:t>…is to turn the future homes of older adults into a gentle coach</a:t>
            </a:r>
          </a:p>
        </p:txBody>
      </p:sp>
    </p:spTree>
    <p:extLst>
      <p:ext uri="{BB962C8B-B14F-4D97-AF65-F5344CB8AC3E}">
        <p14:creationId xmlns:p14="http://schemas.microsoft.com/office/powerpoint/2010/main" val="411704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47D0EA47-D6D7-4979-A955-778DEE17F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64" y="3156977"/>
            <a:ext cx="6333295" cy="356247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018FFF9-E28E-4390-A07B-C44520F4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The solution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E4BA760-7B26-4954-ACF5-7D200C33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81" y="1869580"/>
            <a:ext cx="4803636" cy="378883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GB" sz="3200" dirty="0">
                <a:solidFill>
                  <a:schemeClr val="accent2"/>
                </a:solidFill>
              </a:rPr>
              <a:t>CAPTAIN</a:t>
            </a:r>
            <a:r>
              <a:rPr lang="en-GB" sz="3200" dirty="0"/>
              <a:t> </a:t>
            </a:r>
            <a:r>
              <a:rPr lang="en-US" sz="3200" dirty="0"/>
              <a:t>will become a smart assistant </a:t>
            </a:r>
            <a:r>
              <a:rPr lang="en-US" sz="3200" dirty="0">
                <a:solidFill>
                  <a:schemeClr val="accent2"/>
                </a:solidFill>
              </a:rPr>
              <a:t>whenever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wherever</a:t>
            </a:r>
            <a:r>
              <a:rPr lang="en-US" sz="3200" dirty="0"/>
              <a:t> you want.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10" name="Θέση περιεχομένου 4" descr="Εικόνα που περιέχει δάπεδο, εσωτερικό, τοίχο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E304671F-4E45-4A08-ABA1-E6D5D55350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/>
          <a:stretch/>
        </p:blipFill>
        <p:spPr>
          <a:xfrm>
            <a:off x="6091688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2EAD59-8134-451E-A699-76E3ED622AAE}"/>
              </a:ext>
            </a:extLst>
          </p:cNvPr>
          <p:cNvSpPr txBox="1"/>
          <p:nvPr/>
        </p:nvSpPr>
        <p:spPr>
          <a:xfrm>
            <a:off x="9468746" y="3960023"/>
            <a:ext cx="213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Today it’s your daughter’s </a:t>
            </a:r>
          </a:p>
          <a:p>
            <a:pPr algn="ctr"/>
            <a:r>
              <a:rPr lang="en-US" sz="1200" dirty="0"/>
              <a:t>birthday. Call her.</a:t>
            </a:r>
          </a:p>
        </p:txBody>
      </p:sp>
    </p:spTree>
    <p:extLst>
      <p:ext uri="{BB962C8B-B14F-4D97-AF65-F5344CB8AC3E}">
        <p14:creationId xmlns:p14="http://schemas.microsoft.com/office/powerpoint/2010/main" val="142807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59C93C6-7356-44B5-980F-4E5B9E768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1C013519-A9A1-4D3D-BC86-96480DA8B284}"/>
              </a:ext>
            </a:extLst>
          </p:cNvPr>
          <p:cNvSpPr/>
          <p:nvPr/>
        </p:nvSpPr>
        <p:spPr>
          <a:xfrm flipH="1">
            <a:off x="5854503" y="0"/>
            <a:ext cx="4740812" cy="2232570"/>
          </a:xfrm>
          <a:prstGeom prst="wedgeEllipseCallout">
            <a:avLst>
              <a:gd name="adj1" fmla="val -34478"/>
              <a:gd name="adj2" fmla="val 7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B9B80-F92A-49D8-AD13-B44194072F16}"/>
              </a:ext>
            </a:extLst>
          </p:cNvPr>
          <p:cNvSpPr txBox="1"/>
          <p:nvPr/>
        </p:nvSpPr>
        <p:spPr>
          <a:xfrm>
            <a:off x="6393764" y="793119"/>
            <a:ext cx="366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Comic Sans MS" panose="030F0702030302020204" pitchFamily="66" charset="0"/>
              </a:rPr>
              <a:t>We want to keep your home a “cozy” and welcoming place.</a:t>
            </a:r>
          </a:p>
        </p:txBody>
      </p:sp>
    </p:spTree>
    <p:extLst>
      <p:ext uri="{BB962C8B-B14F-4D97-AF65-F5344CB8AC3E}">
        <p14:creationId xmlns:p14="http://schemas.microsoft.com/office/powerpoint/2010/main" val="19995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78D3A6E-BB78-4811-95DE-BB4B027CA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B8C031-8FF6-4B1F-A9F0-EF830B0D6EFA}"/>
              </a:ext>
            </a:extLst>
          </p:cNvPr>
          <p:cNvSpPr txBox="1"/>
          <p:nvPr/>
        </p:nvSpPr>
        <p:spPr>
          <a:xfrm>
            <a:off x="3061250" y="1603513"/>
            <a:ext cx="585746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 food is ready.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Turn off the oven.</a:t>
            </a:r>
          </a:p>
        </p:txBody>
      </p:sp>
    </p:spTree>
    <p:extLst>
      <p:ext uri="{BB962C8B-B14F-4D97-AF65-F5344CB8AC3E}">
        <p14:creationId xmlns:p14="http://schemas.microsoft.com/office/powerpoint/2010/main" val="241213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A7BB75D-40DA-4433-B5C7-6714BAC40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Θέση περιεχομένου 4" descr="Εικόνα που περιέχει εσωτερικό, τοίχο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EA98995A-F5BF-449B-87D7-CC7456A04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-6700"/>
            <a:ext cx="12549808" cy="70592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CA80A0-DB67-4D62-AEE9-9B179637C109}"/>
              </a:ext>
            </a:extLst>
          </p:cNvPr>
          <p:cNvSpPr txBox="1"/>
          <p:nvPr/>
        </p:nvSpPr>
        <p:spPr>
          <a:xfrm>
            <a:off x="6480313" y="1561379"/>
            <a:ext cx="3757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Today it’s your daughter’s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birthday. Call her.</a:t>
            </a:r>
          </a:p>
        </p:txBody>
      </p:sp>
    </p:spTree>
    <p:extLst>
      <p:ext uri="{BB962C8B-B14F-4D97-AF65-F5344CB8AC3E}">
        <p14:creationId xmlns:p14="http://schemas.microsoft.com/office/powerpoint/2010/main" val="66133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κούκλα, παιχνίδι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825134E4-B72B-40E3-B912-CCFAB08D0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14080-EF4D-4782-84A4-BBA1548E22F7}"/>
              </a:ext>
            </a:extLst>
          </p:cNvPr>
          <p:cNvSpPr txBox="1"/>
          <p:nvPr/>
        </p:nvSpPr>
        <p:spPr>
          <a:xfrm>
            <a:off x="3981157" y="5247249"/>
            <a:ext cx="46423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n-US" sz="34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CAPTAIN </a:t>
            </a:r>
            <a:r>
              <a:rPr lang="en-US" sz="3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85807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296</Words>
  <Application>Microsoft Office PowerPoint</Application>
  <PresentationFormat>Widescreen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Coach Assistant via Projected and Tangible Interface</vt:lpstr>
      <vt:lpstr>Introduction</vt:lpstr>
      <vt:lpstr>The problem</vt:lpstr>
      <vt:lpstr>Our mission…</vt:lpstr>
      <vt:lpstr>The solution</vt:lpstr>
      <vt:lpstr>PowerPoint Presentation</vt:lpstr>
      <vt:lpstr>PowerPoint Presentation</vt:lpstr>
      <vt:lpstr>PowerPoint Presentation</vt:lpstr>
      <vt:lpstr>PowerPoint Presentation</vt:lpstr>
      <vt:lpstr>Our vision…</vt:lpstr>
      <vt:lpstr>Will you join us?</vt:lpstr>
      <vt:lpstr>The consortium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evdokimosk</dc:creator>
  <cp:lastModifiedBy>Δέσποινα Πετσάνη</cp:lastModifiedBy>
  <cp:revision>109</cp:revision>
  <dcterms:created xsi:type="dcterms:W3CDTF">2017-06-18T11:47:54Z</dcterms:created>
  <dcterms:modified xsi:type="dcterms:W3CDTF">2019-09-27T10:33:23Z</dcterms:modified>
</cp:coreProperties>
</file>